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3A598-24A2-447B-A753-513CAB5DED17}" type="datetimeFigureOut">
              <a:rPr lang="en-US" smtClean="0"/>
              <a:t>8/10/2020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237F0F-566B-4291-A383-1B15D93E7E95}" type="slidenum">
              <a:rPr lang="en-US" smtClean="0"/>
              <a:t>‹#›</a:t>
            </a:fld>
            <a:endParaRPr lang="en-US"/>
          </a:p>
        </p:txBody>
      </p:sp>
    </p:spTree>
    <p:extLst>
      <p:ext uri="{BB962C8B-B14F-4D97-AF65-F5344CB8AC3E}">
        <p14:creationId xmlns:p14="http://schemas.microsoft.com/office/powerpoint/2010/main" val="309908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237F0F-566B-4291-A383-1B15D93E7E95}" type="slidenum">
              <a:rPr lang="en-US" smtClean="0"/>
              <a:t>4</a:t>
            </a:fld>
            <a:endParaRPr lang="en-US"/>
          </a:p>
        </p:txBody>
      </p:sp>
    </p:spTree>
    <p:extLst>
      <p:ext uri="{BB962C8B-B14F-4D97-AF65-F5344CB8AC3E}">
        <p14:creationId xmlns:p14="http://schemas.microsoft.com/office/powerpoint/2010/main" val="249448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D8BD707-D9CF-40AE-B4C6-C98DA3205C09}" type="datetimeFigureOut">
              <a:rPr lang="en-US" smtClean="0"/>
              <a:pPr/>
              <a:t>8/10/2020</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D8BD707-D9CF-40AE-B4C6-C98DA3205C09}" type="datetimeFigureOut">
              <a:rPr lang="en-US" smtClean="0"/>
              <a:pPr/>
              <a:t>8/10/2020</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1D8BD707-D9CF-40AE-B4C6-C98DA3205C09}" type="datetimeFigureOut">
              <a:rPr lang="en-US" smtClean="0"/>
              <a:pPr/>
              <a:t>8/10/2020</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8/10/2020</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8/10/2020</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8/10/2020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8/10/2020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D8BD707-D9CF-40AE-B4C6-C98DA3205C09}" type="datetimeFigureOut">
              <a:rPr lang="en-US" smtClean="0"/>
              <a:pPr/>
              <a:t>8/10/2020</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8/10/2020</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2339752" y="1000111"/>
            <a:ext cx="5966480" cy="1472184"/>
          </a:xfrm>
        </p:spPr>
        <p:txBody>
          <a:bodyPr>
            <a:normAutofit fontScale="90000"/>
          </a:bodyPr>
          <a:lstStyle/>
          <a:p>
            <a:pPr algn="ctr"/>
            <a:r>
              <a:rPr lang="en-US" sz="4400" smtClean="0"/>
              <a:t>TRƯỜNG CAO ĐẲNG CÔNG NGHỆ THỦ ĐỨC</a:t>
            </a:r>
            <a:br>
              <a:rPr lang="en-US" sz="4400" smtClean="0"/>
            </a:br>
            <a:r>
              <a:rPr lang="en-US" sz="3100" smtClean="0"/>
              <a:t>2019-2020</a:t>
            </a:r>
            <a:endParaRPr lang="en-US" sz="3100"/>
          </a:p>
        </p:txBody>
      </p:sp>
      <p:sp>
        <p:nvSpPr>
          <p:cNvPr id="8" name="Subtitle 2"/>
          <p:cNvSpPr>
            <a:spLocks noGrp="1"/>
          </p:cNvSpPr>
          <p:nvPr>
            <p:ph type="subTitle" idx="1"/>
          </p:nvPr>
        </p:nvSpPr>
        <p:spPr>
          <a:xfrm>
            <a:off x="1403648" y="2636912"/>
            <a:ext cx="7406640" cy="3024336"/>
          </a:xfrm>
        </p:spPr>
        <p:txBody>
          <a:bodyPr>
            <a:normAutofit/>
          </a:bodyPr>
          <a:lstStyle/>
          <a:p>
            <a:r>
              <a:rPr lang="en-US" u="sng" err="1" smtClean="0">
                <a:solidFill>
                  <a:schemeClr val="tx1"/>
                </a:solidFill>
              </a:rPr>
              <a:t>Đề</a:t>
            </a:r>
            <a:r>
              <a:rPr lang="en-US" u="sng" smtClean="0">
                <a:solidFill>
                  <a:schemeClr val="tx1"/>
                </a:solidFill>
              </a:rPr>
              <a:t> </a:t>
            </a:r>
            <a:r>
              <a:rPr lang="en-US" u="sng" err="1" smtClean="0">
                <a:solidFill>
                  <a:schemeClr val="tx1"/>
                </a:solidFill>
              </a:rPr>
              <a:t>tài</a:t>
            </a:r>
            <a:endParaRPr lang="en-US" u="sng" smtClean="0">
              <a:solidFill>
                <a:schemeClr val="tx1"/>
              </a:solidFill>
            </a:endParaRPr>
          </a:p>
          <a:p>
            <a:pPr algn="ctr"/>
            <a:r>
              <a:rPr lang="en-US" sz="4000" err="1" smtClean="0">
                <a:solidFill>
                  <a:schemeClr val="tx1"/>
                </a:solidFill>
              </a:rPr>
              <a:t>Quản</a:t>
            </a:r>
            <a:r>
              <a:rPr lang="en-US" sz="4000" smtClean="0">
                <a:solidFill>
                  <a:schemeClr val="tx1"/>
                </a:solidFill>
              </a:rPr>
              <a:t> </a:t>
            </a:r>
            <a:r>
              <a:rPr lang="en-US" sz="4000" err="1" smtClean="0">
                <a:solidFill>
                  <a:schemeClr val="tx1"/>
                </a:solidFill>
              </a:rPr>
              <a:t>Lý</a:t>
            </a:r>
            <a:r>
              <a:rPr lang="en-US" sz="4000" smtClean="0">
                <a:solidFill>
                  <a:schemeClr val="tx1"/>
                </a:solidFill>
              </a:rPr>
              <a:t> </a:t>
            </a:r>
            <a:r>
              <a:rPr lang="en-US" sz="4000" smtClean="0">
                <a:solidFill>
                  <a:schemeClr val="tx1"/>
                </a:solidFill>
              </a:rPr>
              <a:t>Bán Thuốc</a:t>
            </a:r>
            <a:endParaRPr lang="en-US" sz="4000" smtClean="0">
              <a:solidFill>
                <a:schemeClr val="tx1"/>
              </a:solidFill>
            </a:endParaRPr>
          </a:p>
          <a:p>
            <a:pPr algn="ctr"/>
            <a:r>
              <a:rPr lang="en-US" sz="2000" smtClean="0">
                <a:solidFill>
                  <a:schemeClr val="tx1"/>
                </a:solidFill>
              </a:rPr>
              <a:t>			</a:t>
            </a:r>
            <a:r>
              <a:rPr lang="en-US" sz="2000" b="1" smtClean="0">
                <a:solidFill>
                  <a:schemeClr val="tx1"/>
                </a:solidFill>
              </a:rPr>
              <a:t>G</a:t>
            </a:r>
            <a:r>
              <a:rPr lang="en-US" sz="2000" b="1" smtClean="0">
                <a:solidFill>
                  <a:schemeClr val="tx1"/>
                </a:solidFill>
              </a:rPr>
              <a:t>iảng viên: </a:t>
            </a:r>
            <a:r>
              <a:rPr lang="en-US" sz="2000" smtClean="0">
                <a:solidFill>
                  <a:schemeClr val="tx1"/>
                </a:solidFill>
              </a:rPr>
              <a:t>Trương Bá Thái</a:t>
            </a:r>
            <a:endParaRPr lang="en-US" sz="2400" smtClean="0">
              <a:solidFill>
                <a:schemeClr val="tx1"/>
              </a:solidFill>
            </a:endParaRPr>
          </a:p>
          <a:p>
            <a:r>
              <a:rPr lang="en-US" sz="2000" b="1" err="1" smtClean="0">
                <a:solidFill>
                  <a:schemeClr val="tx1"/>
                </a:solidFill>
              </a:rPr>
              <a:t>Sinh</a:t>
            </a:r>
            <a:r>
              <a:rPr lang="en-US" sz="2000" b="1" smtClean="0">
                <a:solidFill>
                  <a:schemeClr val="tx1"/>
                </a:solidFill>
              </a:rPr>
              <a:t> </a:t>
            </a:r>
            <a:r>
              <a:rPr lang="en-US" sz="2000" b="1" err="1" smtClean="0">
                <a:solidFill>
                  <a:schemeClr val="tx1"/>
                </a:solidFill>
              </a:rPr>
              <a:t>viên</a:t>
            </a:r>
            <a:r>
              <a:rPr lang="en-US" sz="2000" b="1" smtClean="0">
                <a:solidFill>
                  <a:schemeClr val="tx1"/>
                </a:solidFill>
              </a:rPr>
              <a:t>:</a:t>
            </a:r>
          </a:p>
          <a:p>
            <a:pPr marL="370332" indent="-342900">
              <a:buFont typeface="Arial" pitchFamily="34" charset="0"/>
              <a:buChar char="•"/>
            </a:pPr>
            <a:r>
              <a:rPr lang="en-US" sz="2000" smtClean="0">
                <a:solidFill>
                  <a:schemeClr val="tx1"/>
                </a:solidFill>
              </a:rPr>
              <a:t>Mai Xuân Trí</a:t>
            </a:r>
            <a:endParaRPr lang="en-US" sz="2000" smtClean="0">
              <a:solidFill>
                <a:schemeClr val="tx1"/>
              </a:solidFill>
            </a:endParaRPr>
          </a:p>
          <a:p>
            <a:pPr marL="370332" indent="-342900">
              <a:buFont typeface="Arial" pitchFamily="34" charset="0"/>
              <a:buChar char="•"/>
            </a:pPr>
            <a:r>
              <a:rPr lang="en-US" sz="2000" err="1" smtClean="0">
                <a:solidFill>
                  <a:schemeClr val="tx1"/>
                </a:solidFill>
              </a:rPr>
              <a:t>Trần</a:t>
            </a:r>
            <a:r>
              <a:rPr lang="en-US" sz="2000" smtClean="0">
                <a:solidFill>
                  <a:schemeClr val="tx1"/>
                </a:solidFill>
              </a:rPr>
              <a:t> </a:t>
            </a:r>
            <a:r>
              <a:rPr lang="en-US" sz="2000" smtClean="0">
                <a:solidFill>
                  <a:schemeClr val="tx1"/>
                </a:solidFill>
              </a:rPr>
              <a:t>Thanh Nhẫn</a:t>
            </a:r>
            <a:endParaRPr lang="en-US" sz="2000">
              <a:solidFill>
                <a:schemeClr val="tx1"/>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620688"/>
            <a:ext cx="792088" cy="792088"/>
          </a:xfrm>
          <a:prstGeom prst="rect">
            <a:avLst/>
          </a:prstGeom>
        </p:spPr>
      </p:pic>
    </p:spTree>
    <p:extLst>
      <p:ext uri="{BB962C8B-B14F-4D97-AF65-F5344CB8AC3E}">
        <p14:creationId xmlns:p14="http://schemas.microsoft.com/office/powerpoint/2010/main" val="1532779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187952" cy="4495800"/>
          </a:xfrm>
        </p:spPr>
        <p:txBody>
          <a:bodyPr/>
          <a:lstStyle/>
          <a:p>
            <a:r>
              <a:rPr lang="en-US" b="1" smtClean="0"/>
              <a:t>Menu quản lý</a:t>
            </a:r>
          </a:p>
          <a:p>
            <a:pPr lvl="1"/>
            <a:r>
              <a:rPr lang="en-US" smtClean="0"/>
              <a:t>Nhà Thuốc</a:t>
            </a:r>
          </a:p>
          <a:p>
            <a:pPr lvl="1"/>
            <a:r>
              <a:rPr lang="en-US" smtClean="0"/>
              <a:t>Thuốc</a:t>
            </a:r>
          </a:p>
          <a:p>
            <a:pPr lvl="1"/>
            <a:r>
              <a:rPr lang="en-US" smtClean="0"/>
              <a:t>Hóa đơn</a:t>
            </a: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600200"/>
            <a:ext cx="3124200" cy="4637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652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382" y="1676400"/>
            <a:ext cx="3276600" cy="4933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sz="quarter" idx="1"/>
          </p:nvPr>
        </p:nvSpPr>
        <p:spPr>
          <a:xfrm>
            <a:off x="612648" y="1600200"/>
            <a:ext cx="4721352" cy="4495800"/>
          </a:xfrm>
        </p:spPr>
        <p:txBody>
          <a:bodyPr>
            <a:normAutofit/>
          </a:bodyPr>
          <a:lstStyle/>
          <a:p>
            <a:r>
              <a:rPr lang="en-US" b="1" smtClean="0"/>
              <a:t>Màn hình Nhà Thuốc</a:t>
            </a:r>
          </a:p>
          <a:p>
            <a:pPr lvl="1"/>
            <a:r>
              <a:rPr lang="en-US" smtClean="0"/>
              <a:t>Danh sách nhà thuốc.</a:t>
            </a:r>
          </a:p>
          <a:p>
            <a:pPr lvl="1"/>
            <a:r>
              <a:rPr lang="en-US" smtClean="0"/>
              <a:t>Các nút Thêm, Xóa, Sửa, Thoát, Quay lại.</a:t>
            </a:r>
          </a:p>
          <a:p>
            <a:pPr lvl="1"/>
            <a:r>
              <a:rPr lang="en-US" smtClean="0"/>
              <a:t>Khi click vào các nút sẽ thực hiện các chức năng tương ứng.</a:t>
            </a:r>
          </a:p>
          <a:p>
            <a:pPr marL="0" indent="0">
              <a:buNone/>
            </a:pPr>
            <a:r>
              <a:rPr lang="en-US"/>
              <a:t>	</a:t>
            </a:r>
            <a:endParaRPr lang="en-US"/>
          </a:p>
        </p:txBody>
      </p:sp>
    </p:spTree>
    <p:extLst>
      <p:ext uri="{BB962C8B-B14F-4D97-AF65-F5344CB8AC3E}">
        <p14:creationId xmlns:p14="http://schemas.microsoft.com/office/powerpoint/2010/main" val="17736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5254752" cy="4495800"/>
          </a:xfrm>
        </p:spPr>
        <p:txBody>
          <a:bodyPr/>
          <a:lstStyle/>
          <a:p>
            <a:r>
              <a:rPr lang="en-US" b="1" smtClean="0"/>
              <a:t>Màn hình Thêm Nhà Thuốc</a:t>
            </a:r>
            <a:endParaRPr lang="en-US" b="1"/>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438400"/>
            <a:ext cx="334327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716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p:txBody>
          <a:bodyPr/>
          <a:lstStyle/>
          <a:p>
            <a:r>
              <a:rPr lang="en-US" b="1" smtClean="0"/>
              <a:t>Màn hình Sửa Nhà Thuốc</a:t>
            </a:r>
          </a:p>
          <a:p>
            <a:pPr marL="0" indent="0">
              <a:buNone/>
            </a:pPr>
            <a:endParaRPr lang="en-US" b="1"/>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286000"/>
            <a:ext cx="3667125" cy="4305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4823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187952" cy="4495800"/>
          </a:xfrm>
        </p:spPr>
        <p:txBody>
          <a:bodyPr/>
          <a:lstStyle/>
          <a:p>
            <a:r>
              <a:rPr lang="en-US" b="1" smtClean="0"/>
              <a:t>Màn hình Thuốc</a:t>
            </a:r>
          </a:p>
          <a:p>
            <a:pPr lvl="1"/>
            <a:r>
              <a:rPr lang="en-US"/>
              <a:t>Danh </a:t>
            </a:r>
            <a:r>
              <a:rPr lang="en-US"/>
              <a:t>sách </a:t>
            </a:r>
            <a:r>
              <a:rPr lang="en-US" smtClean="0"/>
              <a:t>Thuốc.</a:t>
            </a:r>
            <a:endParaRPr lang="en-US"/>
          </a:p>
          <a:p>
            <a:pPr lvl="1"/>
            <a:r>
              <a:rPr lang="en-US"/>
              <a:t>Các nút Thêm, Xóa, Sửa, Thoát, Quay lại.</a:t>
            </a:r>
          </a:p>
          <a:p>
            <a:pPr lvl="1"/>
            <a:r>
              <a:rPr lang="en-US"/>
              <a:t>Khi click vào các nút sẽ thực hiện các chức năng tương ứng.</a:t>
            </a:r>
          </a:p>
          <a:p>
            <a:pPr marL="0" indent="0">
              <a:buNone/>
            </a:pPr>
            <a:r>
              <a:rPr lang="en-US"/>
              <a:t>	</a:t>
            </a:r>
          </a:p>
          <a:p>
            <a:endParaRPr lang="en-US" b="1"/>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524000"/>
            <a:ext cx="2916171" cy="4567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140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797552" cy="762000"/>
          </a:xfrm>
        </p:spPr>
        <p:txBody>
          <a:bodyPr/>
          <a:lstStyle/>
          <a:p>
            <a:r>
              <a:rPr lang="en-US" b="1" smtClean="0"/>
              <a:t>Màn hình Thêm Thuốc</a:t>
            </a:r>
          </a:p>
          <a:p>
            <a:pPr lvl="1"/>
            <a:endParaRPr lang="en-US" b="1"/>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133600"/>
            <a:ext cx="392300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837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492752" cy="685800"/>
          </a:xfrm>
        </p:spPr>
        <p:txBody>
          <a:bodyPr/>
          <a:lstStyle/>
          <a:p>
            <a:r>
              <a:rPr lang="en-US" b="1" smtClean="0"/>
              <a:t>Màn hình Sửa Thuốc</a:t>
            </a:r>
          </a:p>
          <a:p>
            <a:endParaRPr lang="en-US" b="1"/>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382" y="2473034"/>
            <a:ext cx="3581400" cy="425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872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3959352" cy="4495800"/>
          </a:xfrm>
        </p:spPr>
        <p:txBody>
          <a:bodyPr/>
          <a:lstStyle/>
          <a:p>
            <a:r>
              <a:rPr lang="en-US" b="1" smtClean="0"/>
              <a:t>Màn hình Hóa Đơn</a:t>
            </a:r>
          </a:p>
          <a:p>
            <a:pPr lvl="1"/>
            <a:r>
              <a:rPr lang="en-US"/>
              <a:t>Danh </a:t>
            </a:r>
            <a:r>
              <a:rPr lang="en-US"/>
              <a:t>sách </a:t>
            </a:r>
            <a:r>
              <a:rPr lang="en-US" smtClean="0"/>
              <a:t>Hóa Đơn</a:t>
            </a:r>
            <a:endParaRPr lang="en-US"/>
          </a:p>
          <a:p>
            <a:pPr lvl="1"/>
            <a:r>
              <a:rPr lang="en-US"/>
              <a:t>Các nút Thêm, Xóa, Sửa, Thoát, Quay lại.</a:t>
            </a:r>
          </a:p>
          <a:p>
            <a:pPr lvl="1"/>
            <a:r>
              <a:rPr lang="en-US"/>
              <a:t>Khi click vào các nút sẽ thực hiện các chức năng tương ứng.</a:t>
            </a:r>
            <a:endParaRPr lang="en-US" b="1"/>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3109" y="1676400"/>
            <a:ext cx="3895725"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198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5483352" cy="685800"/>
          </a:xfrm>
        </p:spPr>
        <p:txBody>
          <a:bodyPr/>
          <a:lstStyle/>
          <a:p>
            <a:r>
              <a:rPr lang="en-US" b="1" smtClean="0"/>
              <a:t>Màn hình Thêm Hóa Đơn.</a:t>
            </a:r>
            <a:endParaRPr lang="en-US" b="1"/>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6" y="2438400"/>
            <a:ext cx="32766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8047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12648" y="228600"/>
            <a:ext cx="8153400" cy="990600"/>
          </a:xfrm>
        </p:spPr>
        <p:txBody>
          <a:bodyPr/>
          <a:lstStyle/>
          <a:p>
            <a:r>
              <a:rPr lang="en-US"/>
              <a:t>IV. Giao diện và chức năng</a:t>
            </a:r>
          </a:p>
        </p:txBody>
      </p:sp>
      <p:sp>
        <p:nvSpPr>
          <p:cNvPr id="8" name="Content Placeholder 2"/>
          <p:cNvSpPr>
            <a:spLocks noGrp="1"/>
          </p:cNvSpPr>
          <p:nvPr>
            <p:ph sz="quarter" idx="1"/>
          </p:nvPr>
        </p:nvSpPr>
        <p:spPr>
          <a:xfrm>
            <a:off x="612648" y="1600200"/>
            <a:ext cx="5483352" cy="685800"/>
          </a:xfrm>
        </p:spPr>
        <p:txBody>
          <a:bodyPr/>
          <a:lstStyle/>
          <a:p>
            <a:r>
              <a:rPr lang="en-US" b="1" smtClean="0"/>
              <a:t>Màn hình Sửa Hóa Đơn.</a:t>
            </a:r>
            <a:endParaRPr lang="en-US" b="1"/>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6" y="2438400"/>
            <a:ext cx="32766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462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QUẢN LÝ BÁN THUỐC</a:t>
            </a:r>
            <a:endParaRPr lang="en-US"/>
          </a:p>
        </p:txBody>
      </p:sp>
      <p:sp>
        <p:nvSpPr>
          <p:cNvPr id="3" name="Content Placeholder 2"/>
          <p:cNvSpPr>
            <a:spLocks noGrp="1"/>
          </p:cNvSpPr>
          <p:nvPr>
            <p:ph sz="quarter" idx="1"/>
          </p:nvPr>
        </p:nvSpPr>
        <p:spPr>
          <a:xfrm>
            <a:off x="612648" y="1600200"/>
            <a:ext cx="5026152" cy="3276600"/>
          </a:xfrm>
        </p:spPr>
        <p:txBody>
          <a:bodyPr>
            <a:normAutofit/>
          </a:bodyPr>
          <a:lstStyle/>
          <a:p>
            <a:pPr marL="571500" indent="-571500">
              <a:buFont typeface="+mj-lt"/>
              <a:buAutoNum type="romanUcPeriod"/>
            </a:pPr>
            <a:r>
              <a:rPr lang="en-US" sz="3000" smtClean="0"/>
              <a:t>Giới thiệu</a:t>
            </a:r>
          </a:p>
          <a:p>
            <a:pPr marL="571500" indent="-571500">
              <a:buFont typeface="+mj-lt"/>
              <a:buAutoNum type="romanUcPeriod"/>
            </a:pPr>
            <a:r>
              <a:rPr lang="en-US" sz="3000" smtClean="0"/>
              <a:t>Nhận xét của giảng viên</a:t>
            </a:r>
          </a:p>
          <a:p>
            <a:pPr marL="571500" indent="-571500">
              <a:buFont typeface="+mj-lt"/>
              <a:buAutoNum type="romanUcPeriod"/>
            </a:pPr>
            <a:r>
              <a:rPr lang="en-US" sz="3000" smtClean="0"/>
              <a:t>Cấu trúc quản lý</a:t>
            </a:r>
          </a:p>
          <a:p>
            <a:pPr marL="571500" indent="-571500">
              <a:buFont typeface="+mj-lt"/>
              <a:buAutoNum type="romanUcPeriod"/>
            </a:pPr>
            <a:r>
              <a:rPr lang="en-US" sz="3000" smtClean="0"/>
              <a:t>Giao diện chức năng</a:t>
            </a:r>
          </a:p>
          <a:p>
            <a:pPr marL="571500" indent="-571500">
              <a:buFont typeface="+mj-lt"/>
              <a:buAutoNum type="romanUcPeriod"/>
            </a:pPr>
            <a:r>
              <a:rPr lang="en-US" sz="3000" smtClean="0"/>
              <a:t>Hướng dẫn sử dụng</a:t>
            </a:r>
            <a:endParaRPr lang="en-US" sz="3000"/>
          </a:p>
        </p:txBody>
      </p:sp>
      <p:pic>
        <p:nvPicPr>
          <p:cNvPr id="1026" name="Picture 2" descr="Viên Thuốc-biểu Tượng-miễn Phí Biểu Tượng Miễn Phí Tải V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8956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8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797552" cy="3429000"/>
          </a:xfrm>
        </p:spPr>
        <p:txBody>
          <a:bodyPr>
            <a:normAutofit lnSpcReduction="10000"/>
          </a:bodyPr>
          <a:lstStyle/>
          <a:p>
            <a:r>
              <a:rPr lang="en-US" b="1"/>
              <a:t>Màn </a:t>
            </a:r>
            <a:r>
              <a:rPr lang="en-US" b="1"/>
              <a:t>hình </a:t>
            </a:r>
            <a:r>
              <a:rPr lang="en-US" b="1" smtClean="0"/>
              <a:t>Chi tiết bán lẻ</a:t>
            </a:r>
          </a:p>
          <a:p>
            <a:pPr lvl="1"/>
            <a:r>
              <a:rPr lang="en-US"/>
              <a:t>Danh </a:t>
            </a:r>
            <a:r>
              <a:rPr lang="en-US"/>
              <a:t>sách </a:t>
            </a:r>
            <a:r>
              <a:rPr lang="en-US" smtClean="0"/>
              <a:t>Chi tiết bán lẻ</a:t>
            </a:r>
            <a:endParaRPr lang="en-US"/>
          </a:p>
          <a:p>
            <a:pPr lvl="1"/>
            <a:r>
              <a:rPr lang="en-US"/>
              <a:t>Các nút Thêm, Xóa, Sửa, Thoát, Quay lại.</a:t>
            </a:r>
          </a:p>
          <a:p>
            <a:pPr lvl="1"/>
            <a:r>
              <a:rPr lang="en-US"/>
              <a:t>Khi click vào các nút sẽ thực hiện các chức năng tương </a:t>
            </a:r>
            <a:r>
              <a:rPr lang="en-US"/>
              <a:t>ứng</a:t>
            </a:r>
            <a:r>
              <a:rPr lang="en-US" smtClean="0"/>
              <a:t>.</a:t>
            </a:r>
          </a:p>
          <a:p>
            <a:pPr lvl="1"/>
            <a:r>
              <a:rPr lang="en-US" smtClean="0"/>
              <a:t>Tổng tiền.</a:t>
            </a:r>
            <a:endParaRPr lang="en-US"/>
          </a:p>
          <a:p>
            <a:endParaRPr lang="en-US" b="1" smtClean="0"/>
          </a:p>
          <a:p>
            <a:endParaRPr lang="en-US" b="1"/>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4273" y="1600200"/>
            <a:ext cx="3200400" cy="49052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03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8153400" cy="609600"/>
          </a:xfrm>
        </p:spPr>
        <p:txBody>
          <a:bodyPr/>
          <a:lstStyle/>
          <a:p>
            <a:r>
              <a:rPr lang="en-US" b="1" smtClean="0"/>
              <a:t>Màn hình thêm chi tiết bán lẻ</a:t>
            </a:r>
            <a:endParaRPr lang="en-US" b="1"/>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818" y="2295526"/>
            <a:ext cx="3678382" cy="436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5390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8153400" cy="685800"/>
          </a:xfrm>
        </p:spPr>
        <p:txBody>
          <a:bodyPr/>
          <a:lstStyle/>
          <a:p>
            <a:r>
              <a:rPr lang="en-US" b="1"/>
              <a:t>Màn </a:t>
            </a:r>
            <a:r>
              <a:rPr lang="en-US" b="1"/>
              <a:t>hình </a:t>
            </a:r>
            <a:r>
              <a:rPr lang="en-US" b="1" smtClean="0"/>
              <a:t>sửa chi </a:t>
            </a:r>
            <a:r>
              <a:rPr lang="en-US" b="1"/>
              <a:t>tiết bán lẻ</a:t>
            </a:r>
            <a:endParaRPr lang="en-US" b="1"/>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579747"/>
            <a:ext cx="3219450" cy="3995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6545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8153400" cy="914400"/>
          </a:xfrm>
        </p:spPr>
        <p:txBody>
          <a:bodyPr>
            <a:normAutofit lnSpcReduction="10000"/>
          </a:bodyPr>
          <a:lstStyle/>
          <a:p>
            <a:r>
              <a:rPr lang="en-US" b="1"/>
              <a:t>Màn </a:t>
            </a:r>
            <a:r>
              <a:rPr lang="en-US" b="1"/>
              <a:t>hình </a:t>
            </a:r>
            <a:r>
              <a:rPr lang="en-US" b="1" smtClean="0"/>
              <a:t>thống kê sản phẩm bán chạy nhất.</a:t>
            </a:r>
            <a:endParaRPr lang="en-US" b="1"/>
          </a:p>
          <a:p>
            <a:endParaRPr 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590800"/>
            <a:ext cx="394335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121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 Hướng dẫn sử dụng</a:t>
            </a:r>
            <a:endParaRPr lang="en-US"/>
          </a:p>
        </p:txBody>
      </p:sp>
      <p:sp>
        <p:nvSpPr>
          <p:cNvPr id="3" name="Content Placeholder 2"/>
          <p:cNvSpPr>
            <a:spLocks noGrp="1"/>
          </p:cNvSpPr>
          <p:nvPr>
            <p:ph sz="quarter" idx="1"/>
          </p:nvPr>
        </p:nvSpPr>
        <p:spPr/>
        <p:txBody>
          <a:bodyPr/>
          <a:lstStyle/>
          <a:p>
            <a:r>
              <a:rPr lang="en-US" smtClean="0"/>
              <a:t>Người sử dụng ứng dụng này phải biết sử dụng smartphone để đọc và hiểu công dụng của các nút lệnh trên phần mềm. Người sử dụng sẽ được nhân viên lập trình hương dẫn chi tiết về việc sử dụng ứng dụng này.</a:t>
            </a:r>
            <a:endParaRPr lang="en-US"/>
          </a:p>
        </p:txBody>
      </p:sp>
    </p:spTree>
    <p:extLst>
      <p:ext uri="{BB962C8B-B14F-4D97-AF65-F5344CB8AC3E}">
        <p14:creationId xmlns:p14="http://schemas.microsoft.com/office/powerpoint/2010/main" val="2447386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smtClean="0"/>
              <a:t>KẾT THÚC</a:t>
            </a:r>
            <a:endParaRPr lang="en-US" b="1"/>
          </a:p>
        </p:txBody>
      </p:sp>
      <p:sp>
        <p:nvSpPr>
          <p:cNvPr id="4" name="TextBox 3"/>
          <p:cNvSpPr txBox="1"/>
          <p:nvPr/>
        </p:nvSpPr>
        <p:spPr>
          <a:xfrm>
            <a:off x="1295400" y="2563091"/>
            <a:ext cx="7162800" cy="13234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CẢM ƠN THẦY VÀ CÁC BẠN ĐÃ LẮNG NGHE</a:t>
            </a:r>
            <a:endParaRPr lang="en-US" sz="40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8434" name="Picture 2" descr="Jake Gyllenhaal Goodbye GIF by MOODMAN - Find &amp; Share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4191000"/>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90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 GIỚI THIỆU</a:t>
            </a:r>
            <a:endParaRPr lang="en-US"/>
          </a:p>
        </p:txBody>
      </p:sp>
      <p:sp>
        <p:nvSpPr>
          <p:cNvPr id="3" name="Content Placeholder 2"/>
          <p:cNvSpPr>
            <a:spLocks noGrp="1"/>
          </p:cNvSpPr>
          <p:nvPr>
            <p:ph sz="quarter" idx="1"/>
          </p:nvPr>
        </p:nvSpPr>
        <p:spPr/>
        <p:txBody>
          <a:bodyPr/>
          <a:lstStyle/>
          <a:p>
            <a:pPr marL="0" indent="0">
              <a:buNone/>
            </a:pPr>
            <a:r>
              <a:rPr lang="en-US" smtClean="0"/>
              <a:t>Đây là ứng dụng quản lý chuyên dụng của nhà thuốc, chuỗi nhà thuốc. Hỗ trợ quản lý các loại thuốc, hóa đơn và hỗ trợ nhiều đơn vị tính (như hộp, vỉ, viên, chai).</a:t>
            </a:r>
            <a:endParaRPr lang="en-US"/>
          </a:p>
        </p:txBody>
      </p:sp>
      <p:pic>
        <p:nvPicPr>
          <p:cNvPr id="2052" name="Picture 4" descr="Giới thiệu về hệ thống Nhà thuốc An Kha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4343400"/>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óa đơn Mua Sắm, Mua Sắm, Danh Sach Chi Tiêt, Hóa đơn miễn phí tải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4343400"/>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iên Môn Bổ Phổi Bình Đông – Phanolink - Nhà Thuốc Online Củ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4156" y="3759776"/>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ÀNG NHÔM VỈ BẤM DÙNG TRONG ĐÓNG GÓI THUỐC | Công Ty Bao Bì Công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7364" y="5372099"/>
            <a:ext cx="1560784" cy="104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45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 calcmode="lin" valueType="num">
                                      <p:cBhvr additive="base">
                                        <p:cTn id="17" dur="500" fill="hold"/>
                                        <p:tgtEl>
                                          <p:spTgt spid="2054"/>
                                        </p:tgtEl>
                                        <p:attrNameLst>
                                          <p:attrName>ppt_x</p:attrName>
                                        </p:attrNameLst>
                                      </p:cBhvr>
                                      <p:tavLst>
                                        <p:tav tm="0">
                                          <p:val>
                                            <p:strVal val="#ppt_x"/>
                                          </p:val>
                                        </p:tav>
                                        <p:tav tm="100000">
                                          <p:val>
                                            <p:strVal val="#ppt_x"/>
                                          </p:val>
                                        </p:tav>
                                      </p:tavLst>
                                    </p:anim>
                                    <p:anim calcmode="lin" valueType="num">
                                      <p:cBhvr additive="base">
                                        <p:cTn id="1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animEffect transition="in" filter="fade">
                                      <p:cBhvr>
                                        <p:cTn id="23" dur="500"/>
                                        <p:tgtEl>
                                          <p:spTgt spid="2058"/>
                                        </p:tgtEl>
                                      </p:cBhvr>
                                    </p:animEffect>
                                  </p:childTnLst>
                                </p:cTn>
                              </p:par>
                              <p:par>
                                <p:cTn id="24" presetID="10" presetClass="entr" presetSubtype="0" fill="hold" nodeType="withEffect">
                                  <p:stCondLst>
                                    <p:cond delay="0"/>
                                  </p:stCondLst>
                                  <p:childTnLst>
                                    <p:set>
                                      <p:cBhvr>
                                        <p:cTn id="25" dur="1" fill="hold">
                                          <p:stCondLst>
                                            <p:cond delay="0"/>
                                          </p:stCondLst>
                                        </p:cTn>
                                        <p:tgtEl>
                                          <p:spTgt spid="2056"/>
                                        </p:tgtEl>
                                        <p:attrNameLst>
                                          <p:attrName>style.visibility</p:attrName>
                                        </p:attrNameLst>
                                      </p:cBhvr>
                                      <p:to>
                                        <p:strVal val="visible"/>
                                      </p:to>
                                    </p:set>
                                    <p:animEffect transition="in" filter="fade">
                                      <p:cBhvr>
                                        <p:cTn id="2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II. LỜI NHẬN XÉT CỦA GIẢNG VIÊN</a:t>
            </a:r>
            <a:endParaRPr lang="en-US"/>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2710721113"/>
              </p:ext>
            </p:extLst>
          </p:nvPr>
        </p:nvGraphicFramePr>
        <p:xfrm>
          <a:off x="612775" y="1600200"/>
          <a:ext cx="8153400" cy="4302760"/>
        </p:xfrm>
        <a:graphic>
          <a:graphicData uri="http://schemas.openxmlformats.org/drawingml/2006/table">
            <a:tbl>
              <a:tblPr firstRow="1" bandRow="1">
                <a:tableStyleId>{5C22544A-7EE6-4342-B048-85BDC9FD1C3A}</a:tableStyleId>
              </a:tblPr>
              <a:tblGrid>
                <a:gridCol w="2717800"/>
                <a:gridCol w="2717800"/>
                <a:gridCol w="2717800"/>
              </a:tblGrid>
              <a:tr h="370840">
                <a:tc>
                  <a:txBody>
                    <a:bodyPr/>
                    <a:lstStyle/>
                    <a:p>
                      <a:pPr algn="ctr"/>
                      <a:r>
                        <a:rPr lang="en-US" smtClean="0"/>
                        <a:t>STT</a:t>
                      </a:r>
                      <a:endParaRPr lang="en-US"/>
                    </a:p>
                  </a:txBody>
                  <a:tcPr/>
                </a:tc>
                <a:tc>
                  <a:txBody>
                    <a:bodyPr/>
                    <a:lstStyle/>
                    <a:p>
                      <a:pPr algn="ctr"/>
                      <a:r>
                        <a:rPr lang="en-US" smtClean="0"/>
                        <a:t>Chức</a:t>
                      </a:r>
                      <a:r>
                        <a:rPr lang="en-US" baseline="0" smtClean="0"/>
                        <a:t> năng</a:t>
                      </a:r>
                      <a:endParaRPr lang="en-US"/>
                    </a:p>
                  </a:txBody>
                  <a:tcPr/>
                </a:tc>
                <a:tc>
                  <a:txBody>
                    <a:bodyPr/>
                    <a:lstStyle/>
                    <a:p>
                      <a:pPr algn="ctr"/>
                      <a:r>
                        <a:rPr lang="en-US" smtClean="0"/>
                        <a:t>Điểm</a:t>
                      </a:r>
                      <a:endParaRPr lang="en-US"/>
                    </a:p>
                  </a:txBody>
                  <a:tcPr/>
                </a:tc>
              </a:tr>
              <a:tr h="370840">
                <a:tc>
                  <a:txBody>
                    <a:bodyPr/>
                    <a:lstStyle/>
                    <a:p>
                      <a:pPr algn="ctr"/>
                      <a:r>
                        <a:rPr lang="en-US" smtClean="0"/>
                        <a:t>1</a:t>
                      </a:r>
                      <a:endParaRPr lang="en-US"/>
                    </a:p>
                  </a:txBody>
                  <a:tcPr/>
                </a:tc>
                <a:tc>
                  <a:txBody>
                    <a:bodyPr/>
                    <a:lstStyle/>
                    <a:p>
                      <a:pPr algn="ctr"/>
                      <a:r>
                        <a:rPr lang="en-US" smtClean="0"/>
                        <a:t>Thêm,</a:t>
                      </a:r>
                      <a:r>
                        <a:rPr lang="en-US" baseline="0" smtClean="0"/>
                        <a:t> xóa, sửa, tìm kiếm.</a:t>
                      </a:r>
                      <a:endParaRPr lang="en-US"/>
                    </a:p>
                  </a:txBody>
                  <a:tcPr/>
                </a:tc>
                <a:tc>
                  <a:txBody>
                    <a:bodyPr/>
                    <a:lstStyle/>
                    <a:p>
                      <a:pPr algn="ctr"/>
                      <a:r>
                        <a:rPr lang="en-US" smtClean="0"/>
                        <a:t>5</a:t>
                      </a:r>
                      <a:endParaRPr lang="en-US"/>
                    </a:p>
                  </a:txBody>
                  <a:tcPr/>
                </a:tc>
              </a:tr>
              <a:tr h="370840">
                <a:tc>
                  <a:txBody>
                    <a:bodyPr/>
                    <a:lstStyle/>
                    <a:p>
                      <a:pPr algn="ctr"/>
                      <a:r>
                        <a:rPr lang="en-US" smtClean="0"/>
                        <a:t>2</a:t>
                      </a:r>
                      <a:endParaRPr lang="en-US"/>
                    </a:p>
                  </a:txBody>
                  <a:tcPr/>
                </a:tc>
                <a:tc>
                  <a:txBody>
                    <a:bodyPr/>
                    <a:lstStyle/>
                    <a:p>
                      <a:pPr algn="ctr"/>
                      <a:r>
                        <a:rPr lang="en-US" smtClean="0"/>
                        <a:t>Liên</a:t>
                      </a:r>
                      <a:r>
                        <a:rPr lang="en-US" baseline="0" smtClean="0"/>
                        <a:t> kết các bảng bằng spinner.</a:t>
                      </a:r>
                      <a:endParaRPr lang="en-US"/>
                    </a:p>
                  </a:txBody>
                  <a:tcPr/>
                </a:tc>
                <a:tc>
                  <a:txBody>
                    <a:bodyPr/>
                    <a:lstStyle/>
                    <a:p>
                      <a:pPr algn="ctr"/>
                      <a:r>
                        <a:rPr lang="en-US" smtClean="0"/>
                        <a:t>1</a:t>
                      </a:r>
                      <a:endParaRPr lang="en-US"/>
                    </a:p>
                  </a:txBody>
                  <a:tcPr/>
                </a:tc>
              </a:tr>
              <a:tr h="370840">
                <a:tc>
                  <a:txBody>
                    <a:bodyPr/>
                    <a:lstStyle/>
                    <a:p>
                      <a:pPr algn="ctr"/>
                      <a:r>
                        <a:rPr lang="en-US" smtClean="0"/>
                        <a:t>3</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Hiệu ứng</a:t>
                      </a:r>
                      <a:r>
                        <a:rPr lang="en-US" baseline="0" smtClean="0"/>
                        <a:t> Animation , UI đẹp</a:t>
                      </a:r>
                      <a:endParaRPr lang="en-US" smtClean="0"/>
                    </a:p>
                    <a:p>
                      <a:pPr algn="ctr"/>
                      <a:endParaRPr lang="en-US"/>
                    </a:p>
                  </a:txBody>
                  <a:tcPr/>
                </a:tc>
                <a:tc>
                  <a:txBody>
                    <a:bodyPr/>
                    <a:lstStyle/>
                    <a:p>
                      <a:pPr algn="ctr"/>
                      <a:r>
                        <a:rPr lang="en-US" smtClean="0"/>
                        <a:t>1</a:t>
                      </a:r>
                      <a:endParaRPr lang="en-US"/>
                    </a:p>
                  </a:txBody>
                  <a:tcPr/>
                </a:tc>
              </a:tr>
              <a:tr h="370840">
                <a:tc>
                  <a:txBody>
                    <a:bodyPr/>
                    <a:lstStyle/>
                    <a:p>
                      <a:pPr algn="ctr"/>
                      <a:r>
                        <a:rPr lang="en-US" smtClean="0"/>
                        <a:t>4</a:t>
                      </a:r>
                      <a:endParaRPr lang="en-US"/>
                    </a:p>
                  </a:txBody>
                  <a:tcPr/>
                </a:tc>
                <a:tc>
                  <a:txBody>
                    <a:bodyPr/>
                    <a:lstStyle/>
                    <a:p>
                      <a:pPr algn="ctr"/>
                      <a:r>
                        <a:rPr lang="en-US" smtClean="0"/>
                        <a:t>RecyclerView,</a:t>
                      </a:r>
                      <a:r>
                        <a:rPr lang="en-US" baseline="0" smtClean="0"/>
                        <a:t>  banner đẹp, </a:t>
                      </a:r>
                    </a:p>
                    <a:p>
                      <a:pPr algn="ctr"/>
                      <a:r>
                        <a:rPr lang="en-US" baseline="0" smtClean="0"/>
                        <a:t>Custom spinner:chọn tên nhưng lưu mã</a:t>
                      </a:r>
                    </a:p>
                    <a:p>
                      <a:pPr algn="ctr"/>
                      <a:r>
                        <a:rPr lang="en-US" smtClean="0"/>
                        <a:t>Chọn ngày</a:t>
                      </a:r>
                    </a:p>
                    <a:p>
                      <a:pPr algn="ctr"/>
                      <a:endParaRPr lang="en-US"/>
                    </a:p>
                  </a:txBody>
                  <a:tcPr/>
                </a:tc>
                <a:tc>
                  <a:txBody>
                    <a:bodyPr/>
                    <a:lstStyle/>
                    <a:p>
                      <a:pPr algn="ctr"/>
                      <a:r>
                        <a:rPr lang="en-US" smtClean="0"/>
                        <a:t>1</a:t>
                      </a:r>
                      <a:endParaRPr lang="en-US"/>
                    </a:p>
                  </a:txBody>
                  <a:tcPr/>
                </a:tc>
              </a:tr>
            </a:tbl>
          </a:graphicData>
        </a:graphic>
      </p:graphicFrame>
    </p:spTree>
    <p:extLst>
      <p:ext uri="{BB962C8B-B14F-4D97-AF65-F5344CB8AC3E}">
        <p14:creationId xmlns:p14="http://schemas.microsoft.com/office/powerpoint/2010/main" val="2298771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II. LỜI NHẬN XÉT CỦA GIẢNG VIÊN</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1966884908"/>
              </p:ext>
            </p:extLst>
          </p:nvPr>
        </p:nvGraphicFramePr>
        <p:xfrm>
          <a:off x="685800" y="2133600"/>
          <a:ext cx="8153400" cy="1849120"/>
        </p:xfrm>
        <a:graphic>
          <a:graphicData uri="http://schemas.openxmlformats.org/drawingml/2006/table">
            <a:tbl>
              <a:tblPr firstRow="1" bandRow="1">
                <a:tableStyleId>{5C22544A-7EE6-4342-B048-85BDC9FD1C3A}</a:tableStyleId>
              </a:tblPr>
              <a:tblGrid>
                <a:gridCol w="911225"/>
                <a:gridCol w="4524375"/>
                <a:gridCol w="2717800"/>
              </a:tblGrid>
              <a:tr h="142240">
                <a:tc>
                  <a:txBody>
                    <a:bodyPr/>
                    <a:lstStyle/>
                    <a:p>
                      <a:r>
                        <a:rPr lang="en-US" smtClean="0"/>
                        <a:t>STT</a:t>
                      </a:r>
                      <a:endParaRPr lang="en-US"/>
                    </a:p>
                  </a:txBody>
                  <a:tcPr/>
                </a:tc>
                <a:tc>
                  <a:txBody>
                    <a:bodyPr/>
                    <a:lstStyle/>
                    <a:p>
                      <a:r>
                        <a:rPr lang="en-US" smtClean="0"/>
                        <a:t>Chức</a:t>
                      </a:r>
                      <a:r>
                        <a:rPr lang="en-US" baseline="0" smtClean="0"/>
                        <a:t> năng</a:t>
                      </a:r>
                      <a:endParaRPr lang="en-US"/>
                    </a:p>
                  </a:txBody>
                  <a:tcPr/>
                </a:tc>
                <a:tc>
                  <a:txBody>
                    <a:bodyPr/>
                    <a:lstStyle/>
                    <a:p>
                      <a:r>
                        <a:rPr lang="en-US" smtClean="0"/>
                        <a:t>Điểm</a:t>
                      </a:r>
                      <a:endParaRPr lang="en-US"/>
                    </a:p>
                  </a:txBody>
                  <a:tcPr/>
                </a:tc>
              </a:tr>
              <a:tr h="370840">
                <a:tc>
                  <a:txBody>
                    <a:bodyPr/>
                    <a:lstStyle/>
                    <a:p>
                      <a:r>
                        <a:rPr lang="en-US" smtClean="0"/>
                        <a:t>1</a:t>
                      </a:r>
                      <a:endParaRPr lang="en-US"/>
                    </a:p>
                  </a:txBody>
                  <a:tcPr/>
                </a:tc>
                <a:tc>
                  <a:txBody>
                    <a:bodyPr/>
                    <a:lstStyle/>
                    <a:p>
                      <a:r>
                        <a:rPr kumimoji="0" lang="en-US" b="0" i="0" kern="1200" smtClean="0">
                          <a:solidFill>
                            <a:schemeClr val="dk1"/>
                          </a:solidFill>
                          <a:effectLst/>
                          <a:latin typeface="+mn-lt"/>
                          <a:ea typeface="+mn-ea"/>
                          <a:cs typeface="+mn-cs"/>
                        </a:rPr>
                        <a:t>Thống kê nhà thuốc có thuốc nào</a:t>
                      </a:r>
                      <a:endParaRPr lang="en-US"/>
                    </a:p>
                  </a:txBody>
                  <a:tcPr/>
                </a:tc>
                <a:tc>
                  <a:txBody>
                    <a:bodyPr/>
                    <a:lstStyle/>
                    <a:p>
                      <a:r>
                        <a:rPr lang="en-US" smtClean="0"/>
                        <a:t>1</a:t>
                      </a:r>
                      <a:endParaRPr lang="en-US"/>
                    </a:p>
                  </a:txBody>
                  <a:tcPr/>
                </a:tc>
              </a:tr>
              <a:tr h="370840">
                <a:tc>
                  <a:txBody>
                    <a:bodyPr/>
                    <a:lstStyle/>
                    <a:p>
                      <a:r>
                        <a:rPr lang="en-US" smtClean="0"/>
                        <a:t>2</a:t>
                      </a:r>
                      <a:endParaRPr lang="en-US"/>
                    </a:p>
                  </a:txBody>
                  <a:tcPr/>
                </a:tc>
                <a:tc>
                  <a:txBody>
                    <a:bodyPr/>
                    <a:lstStyle/>
                    <a:p>
                      <a:r>
                        <a:rPr kumimoji="0" lang="en-US" b="0" i="0" kern="1200" smtClean="0">
                          <a:solidFill>
                            <a:schemeClr val="dk1"/>
                          </a:solidFill>
                          <a:effectLst/>
                          <a:latin typeface="+mn-lt"/>
                          <a:ea typeface="+mn-ea"/>
                          <a:cs typeface="+mn-cs"/>
                        </a:rPr>
                        <a:t>Thống kê thuốc bán chạy nhất</a:t>
                      </a:r>
                      <a:endParaRPr lang="en-US"/>
                    </a:p>
                  </a:txBody>
                  <a:tcPr/>
                </a:tc>
                <a:tc>
                  <a:txBody>
                    <a:bodyPr/>
                    <a:lstStyle/>
                    <a:p>
                      <a:r>
                        <a:rPr lang="en-US" smtClean="0"/>
                        <a:t>1</a:t>
                      </a:r>
                      <a:endParaRPr lang="en-US"/>
                    </a:p>
                  </a:txBody>
                  <a:tcPr/>
                </a:tc>
              </a:tr>
              <a:tr h="370840">
                <a:tc>
                  <a:txBody>
                    <a:bodyPr/>
                    <a:lstStyle/>
                    <a:p>
                      <a:r>
                        <a:rPr lang="en-US" smtClean="0"/>
                        <a:t>3</a:t>
                      </a:r>
                      <a:endParaRPr lang="en-US"/>
                    </a:p>
                  </a:txBody>
                  <a:tcPr/>
                </a:tc>
                <a:tc>
                  <a:txBody>
                    <a:bodyPr/>
                    <a:lstStyle/>
                    <a:p>
                      <a:r>
                        <a:rPr kumimoji="0" lang="en-US" b="0" i="0" kern="1200" smtClean="0">
                          <a:solidFill>
                            <a:schemeClr val="dk1"/>
                          </a:solidFill>
                          <a:effectLst/>
                          <a:latin typeface="+mn-lt"/>
                          <a:ea typeface="+mn-ea"/>
                          <a:cs typeface="+mn-cs"/>
                        </a:rPr>
                        <a:t>Custom spinner</a:t>
                      </a:r>
                      <a:endParaRPr lang="en-US"/>
                    </a:p>
                  </a:txBody>
                  <a:tcPr/>
                </a:tc>
                <a:tc>
                  <a:txBody>
                    <a:bodyPr/>
                    <a:lstStyle/>
                    <a:p>
                      <a:r>
                        <a:rPr lang="en-US" smtClean="0"/>
                        <a:t>1</a:t>
                      </a:r>
                      <a:endParaRPr lang="en-US"/>
                    </a:p>
                  </a:txBody>
                  <a:tcPr/>
                </a:tc>
              </a:tr>
              <a:tr h="370840">
                <a:tc>
                  <a:txBody>
                    <a:bodyPr/>
                    <a:lstStyle/>
                    <a:p>
                      <a:r>
                        <a:rPr lang="en-US" smtClean="0"/>
                        <a:t>4</a:t>
                      </a:r>
                      <a:endParaRPr lang="en-US"/>
                    </a:p>
                  </a:txBody>
                  <a:tcPr/>
                </a:tc>
                <a:tc>
                  <a:txBody>
                    <a:bodyPr/>
                    <a:lstStyle/>
                    <a:p>
                      <a:r>
                        <a:rPr kumimoji="0" lang="en-US" b="0" i="0" kern="1200" smtClean="0">
                          <a:solidFill>
                            <a:schemeClr val="dk1"/>
                          </a:solidFill>
                          <a:effectLst/>
                          <a:latin typeface="+mn-lt"/>
                          <a:ea typeface="+mn-ea"/>
                          <a:cs typeface="+mn-cs"/>
                        </a:rPr>
                        <a:t>Thêm sản phẩm upload hình</a:t>
                      </a:r>
                      <a:endParaRPr lang="en-US"/>
                    </a:p>
                  </a:txBody>
                  <a:tcPr/>
                </a:tc>
                <a:tc>
                  <a:txBody>
                    <a:bodyPr/>
                    <a:lstStyle/>
                    <a:p>
                      <a:r>
                        <a:rPr lang="en-US" smtClean="0"/>
                        <a:t>1</a:t>
                      </a:r>
                      <a:endParaRPr lang="en-US"/>
                    </a:p>
                  </a:txBody>
                  <a:tcPr/>
                </a:tc>
              </a:tr>
            </a:tbl>
          </a:graphicData>
        </a:graphic>
      </p:graphicFrame>
    </p:spTree>
    <p:extLst>
      <p:ext uri="{BB962C8B-B14F-4D97-AF65-F5344CB8AC3E}">
        <p14:creationId xmlns:p14="http://schemas.microsoft.com/office/powerpoint/2010/main" val="3290504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III. Cấu trúc quản lý</a:t>
            </a:r>
            <a:endParaRPr lang="en-US"/>
          </a:p>
        </p:txBody>
      </p:sp>
      <p:sp>
        <p:nvSpPr>
          <p:cNvPr id="4" name="TextBox 3"/>
          <p:cNvSpPr txBox="1"/>
          <p:nvPr/>
        </p:nvSpPr>
        <p:spPr>
          <a:xfrm>
            <a:off x="533400" y="2133600"/>
            <a:ext cx="167640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smtClean="0"/>
              <a:t>Nhà Thuốc</a:t>
            </a:r>
          </a:p>
          <a:p>
            <a:pPr marL="285750" indent="-285750">
              <a:buFontTx/>
              <a:buChar char="-"/>
            </a:pPr>
            <a:r>
              <a:rPr lang="en-US" smtClean="0"/>
              <a:t>Mã nhà thuốc</a:t>
            </a:r>
          </a:p>
          <a:p>
            <a:pPr marL="285750" indent="-285750">
              <a:buFontTx/>
              <a:buChar char="-"/>
            </a:pPr>
            <a:r>
              <a:rPr lang="en-US" smtClean="0"/>
              <a:t>Tên nhà thuốc</a:t>
            </a:r>
          </a:p>
          <a:p>
            <a:pPr marL="285750" indent="-285750">
              <a:buFontTx/>
              <a:buChar char="-"/>
            </a:pPr>
            <a:r>
              <a:rPr lang="en-US" smtClean="0"/>
              <a:t>Địa Chỉ</a:t>
            </a:r>
            <a:endParaRPr lang="en-US"/>
          </a:p>
        </p:txBody>
      </p:sp>
      <p:sp>
        <p:nvSpPr>
          <p:cNvPr id="6" name="TextBox 5"/>
          <p:cNvSpPr txBox="1"/>
          <p:nvPr/>
        </p:nvSpPr>
        <p:spPr>
          <a:xfrm>
            <a:off x="7504952" y="2175164"/>
            <a:ext cx="1611339"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b="1" smtClean="0"/>
              <a:t>Thuốc</a:t>
            </a:r>
          </a:p>
          <a:p>
            <a:pPr marL="285750" indent="-285750">
              <a:buFontTx/>
              <a:buChar char="-"/>
            </a:pPr>
            <a:r>
              <a:rPr lang="en-US" smtClean="0"/>
              <a:t>Mã thuốc</a:t>
            </a:r>
          </a:p>
          <a:p>
            <a:pPr marL="285750" indent="-285750">
              <a:buFontTx/>
              <a:buChar char="-"/>
            </a:pPr>
            <a:r>
              <a:rPr lang="en-US" smtClean="0"/>
              <a:t>Tên thuốc</a:t>
            </a:r>
          </a:p>
          <a:p>
            <a:pPr marL="285750" indent="-285750">
              <a:buFontTx/>
              <a:buChar char="-"/>
            </a:pPr>
            <a:r>
              <a:rPr lang="en-US" smtClean="0"/>
              <a:t>Đơn vì tính</a:t>
            </a:r>
            <a:endParaRPr lang="en-US"/>
          </a:p>
        </p:txBody>
      </p:sp>
      <p:sp>
        <p:nvSpPr>
          <p:cNvPr id="7" name="TextBox 6"/>
          <p:cNvSpPr txBox="1"/>
          <p:nvPr/>
        </p:nvSpPr>
        <p:spPr>
          <a:xfrm>
            <a:off x="2521527" y="4419599"/>
            <a:ext cx="1947969"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b="1" smtClean="0"/>
              <a:t>Hóa Đơn</a:t>
            </a:r>
          </a:p>
          <a:p>
            <a:pPr marL="285750" indent="-285750">
              <a:buFontTx/>
              <a:buChar char="-"/>
            </a:pPr>
            <a:r>
              <a:rPr lang="en-US" smtClean="0"/>
              <a:t>Số hóa đơn</a:t>
            </a:r>
          </a:p>
          <a:p>
            <a:pPr marL="285750" indent="-285750">
              <a:buFontTx/>
              <a:buChar char="-"/>
            </a:pPr>
            <a:r>
              <a:rPr lang="en-US" smtClean="0"/>
              <a:t>Ngày</a:t>
            </a:r>
          </a:p>
          <a:p>
            <a:pPr marL="285750" indent="-285750">
              <a:buFontTx/>
              <a:buChar char="-"/>
            </a:pPr>
            <a:r>
              <a:rPr lang="en-US" smtClean="0"/>
              <a:t>Tên nhà thuốc</a:t>
            </a:r>
            <a:endParaRPr lang="en-US"/>
          </a:p>
        </p:txBody>
      </p:sp>
      <p:sp>
        <p:nvSpPr>
          <p:cNvPr id="8" name="TextBox 7"/>
          <p:cNvSpPr txBox="1"/>
          <p:nvPr/>
        </p:nvSpPr>
        <p:spPr>
          <a:xfrm>
            <a:off x="5410200" y="4419598"/>
            <a:ext cx="1697901"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smtClean="0"/>
              <a:t>Chi tiết bán lẻ</a:t>
            </a:r>
            <a:endParaRPr lang="en-US" smtClean="0"/>
          </a:p>
          <a:p>
            <a:pPr marL="285750" indent="-285750">
              <a:buFontTx/>
              <a:buChar char="-"/>
            </a:pPr>
            <a:r>
              <a:rPr lang="en-US" smtClean="0"/>
              <a:t>Tên thuốc</a:t>
            </a:r>
          </a:p>
          <a:p>
            <a:pPr marL="285750" indent="-285750">
              <a:buFontTx/>
              <a:buChar char="-"/>
            </a:pPr>
            <a:r>
              <a:rPr lang="en-US" smtClean="0"/>
              <a:t>Số hóa đơn</a:t>
            </a:r>
          </a:p>
          <a:p>
            <a:pPr marL="285750" indent="-285750">
              <a:buFontTx/>
              <a:buChar char="-"/>
            </a:pPr>
            <a:r>
              <a:rPr lang="en-US" smtClean="0"/>
              <a:t>Số lượng</a:t>
            </a:r>
            <a:endParaRPr lang="en-US"/>
          </a:p>
        </p:txBody>
      </p:sp>
      <p:cxnSp>
        <p:nvCxnSpPr>
          <p:cNvPr id="10" name="Straight Arrow Connector 9"/>
          <p:cNvCxnSpPr>
            <a:stCxn id="4" idx="3"/>
            <a:endCxn id="7" idx="1"/>
          </p:cNvCxnSpPr>
          <p:nvPr/>
        </p:nvCxnSpPr>
        <p:spPr>
          <a:xfrm>
            <a:off x="2209800" y="3010763"/>
            <a:ext cx="311727" cy="20090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8" idx="1"/>
          </p:cNvCxnSpPr>
          <p:nvPr/>
        </p:nvCxnSpPr>
        <p:spPr>
          <a:xfrm flipV="1">
            <a:off x="4469496" y="5019763"/>
            <a:ext cx="94070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a:endCxn id="8" idx="3"/>
          </p:cNvCxnSpPr>
          <p:nvPr/>
        </p:nvCxnSpPr>
        <p:spPr>
          <a:xfrm flipH="1">
            <a:off x="7108101" y="2775329"/>
            <a:ext cx="396851" cy="22444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826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IV. Giao diện và chức năng</a:t>
            </a:r>
            <a:endParaRPr lang="en-US"/>
          </a:p>
        </p:txBody>
      </p:sp>
      <p:sp>
        <p:nvSpPr>
          <p:cNvPr id="3" name="Content Placeholder 2"/>
          <p:cNvSpPr>
            <a:spLocks noGrp="1"/>
          </p:cNvSpPr>
          <p:nvPr>
            <p:ph sz="quarter" idx="1"/>
          </p:nvPr>
        </p:nvSpPr>
        <p:spPr>
          <a:xfrm>
            <a:off x="609600" y="2895600"/>
            <a:ext cx="8153400" cy="2057400"/>
          </a:xfrm>
        </p:spPr>
        <p:txBody>
          <a:bodyPr/>
          <a:lstStyle/>
          <a:p>
            <a:r>
              <a:rPr lang="vi-VN"/>
              <a:t>Giao diện phần mềm được thiết kế đơn giản, dễ thao tác và khách hàng có thể đọc và hiểu được chức năng của từng nút lệnh.</a:t>
            </a:r>
            <a:endParaRPr lang="en-US"/>
          </a:p>
          <a:p>
            <a:endParaRPr lang="en-US"/>
          </a:p>
        </p:txBody>
      </p:sp>
    </p:spTree>
    <p:extLst>
      <p:ext uri="{BB962C8B-B14F-4D97-AF65-F5344CB8AC3E}">
        <p14:creationId xmlns:p14="http://schemas.microsoft.com/office/powerpoint/2010/main" val="288373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p:txBody>
          <a:bodyPr/>
          <a:lstStyle/>
          <a:p>
            <a:r>
              <a:rPr lang="en-US" smtClean="0"/>
              <a:t>Các giao diện gồm:</a:t>
            </a:r>
          </a:p>
          <a:p>
            <a:pPr lvl="1"/>
            <a:r>
              <a:rPr lang="en-US" smtClean="0"/>
              <a:t>Plash screen.</a:t>
            </a:r>
          </a:p>
          <a:p>
            <a:pPr lvl="1"/>
            <a:r>
              <a:rPr lang="en-US" smtClean="0"/>
              <a:t>Menu quản lý.</a:t>
            </a:r>
          </a:p>
          <a:p>
            <a:pPr lvl="1"/>
            <a:r>
              <a:rPr lang="en-US" smtClean="0"/>
              <a:t>Quản lý nhà thuốc (Thêm, xóa sửa).</a:t>
            </a:r>
          </a:p>
          <a:p>
            <a:pPr lvl="1"/>
            <a:r>
              <a:rPr lang="en-US" smtClean="0"/>
              <a:t>Quản lý Thuốc (Thêm, xóa, sửa).</a:t>
            </a:r>
          </a:p>
          <a:p>
            <a:pPr lvl="1"/>
            <a:r>
              <a:rPr lang="en-US" smtClean="0"/>
              <a:t>Quản lý hóa đơn(Thêm, xóa, sửa).</a:t>
            </a:r>
          </a:p>
          <a:p>
            <a:pPr lvl="1"/>
            <a:r>
              <a:rPr lang="en-US" smtClean="0"/>
              <a:t>Xem chi tiết bán lẻ.</a:t>
            </a:r>
          </a:p>
          <a:p>
            <a:pPr lvl="1"/>
            <a:r>
              <a:rPr lang="en-US" smtClean="0"/>
              <a:t>Thống kế sản phẩm bán chạy</a:t>
            </a:r>
            <a:endParaRPr lang="en-US"/>
          </a:p>
        </p:txBody>
      </p:sp>
    </p:spTree>
    <p:extLst>
      <p:ext uri="{BB962C8B-B14F-4D97-AF65-F5344CB8AC3E}">
        <p14:creationId xmlns:p14="http://schemas.microsoft.com/office/powerpoint/2010/main" val="69569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721352" cy="4495800"/>
          </a:xfrm>
        </p:spPr>
        <p:txBody>
          <a:bodyPr>
            <a:normAutofit lnSpcReduction="10000"/>
          </a:bodyPr>
          <a:lstStyle/>
          <a:p>
            <a:r>
              <a:rPr lang="en-US" b="1" smtClean="0"/>
              <a:t>Màn hình Plash Screen.</a:t>
            </a:r>
          </a:p>
          <a:p>
            <a:pPr lvl="1"/>
            <a:r>
              <a:rPr lang="en-US" sz="2500" smtClean="0"/>
              <a:t>Khi mở ứng dụng, đập vào mắt người dùng là màn ảnh động đẹp mắt được thiết kế bằng Animation, Run Drawble. Khi thanh Progress bar tải xong, màn hình sẽ chuyển sang giao diện Menu quản lý.</a:t>
            </a:r>
            <a:endParaRPr lang="en-US" sz="2500"/>
          </a:p>
          <a:p>
            <a:pPr lvl="1"/>
            <a:endParaRPr lang="en-US" smtClean="0"/>
          </a:p>
          <a:p>
            <a:pPr marL="0" indent="0">
              <a:buNone/>
            </a:pPr>
            <a:r>
              <a:rPr lang="en-US"/>
              <a:t>	</a:t>
            </a:r>
            <a:endParaRPr lang="en-US"/>
          </a:p>
        </p:txBody>
      </p:sp>
      <p:pic>
        <p:nvPicPr>
          <p:cNvPr id="4098" name="Picture 2" descr="116339116_2690073301238278_1498915103272507961_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69472"/>
            <a:ext cx="2819400" cy="435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35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164</TotalTime>
  <Words>744</Words>
  <Application>Microsoft Office PowerPoint</Application>
  <PresentationFormat>On-screen Show (4:3)</PresentationFormat>
  <Paragraphs>133</Paragraphs>
  <Slides>25</Slides>
  <Notes>1</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Median</vt:lpstr>
      <vt:lpstr>TRƯỜNG CAO ĐẲNG CÔNG NGHỆ THỦ ĐỨC 2019-2020</vt:lpstr>
      <vt:lpstr>QUẢN LÝ BÁN THUỐC</vt:lpstr>
      <vt:lpstr>I. GIỚI THIỆU</vt:lpstr>
      <vt:lpstr>II. LỜI NHẬN XÉT CỦA GIẢNG VIÊN</vt:lpstr>
      <vt:lpstr>II. LỜI NHẬN XÉT CỦA GIẢNG VIÊN</vt:lpstr>
      <vt:lpstr>III. Cấu trúc quản lý</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V. Hướng dẫn sử dụng</vt:lpstr>
      <vt:lpstr>KẾT THÚC</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CAO ĐẲNG CÔNG NGHỆ THỦ ĐỨC 2019-2020</dc:title>
  <dc:creator>This PC</dc:creator>
  <cp:lastModifiedBy>Windows User</cp:lastModifiedBy>
  <cp:revision>13</cp:revision>
  <dcterms:created xsi:type="dcterms:W3CDTF">2006-08-16T00:00:00Z</dcterms:created>
  <dcterms:modified xsi:type="dcterms:W3CDTF">2020-08-10T06:34:10Z</dcterms:modified>
</cp:coreProperties>
</file>